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12"/>
  </p:notesMasterIdLst>
  <p:handoutMasterIdLst>
    <p:handoutMasterId r:id="rId46"/>
  </p:handoutMasterIdLst>
  <p:sldIdLst>
    <p:sldId id="401" r:id="rId3"/>
    <p:sldId id="402" r:id="rId4"/>
    <p:sldId id="412" r:id="rId5"/>
    <p:sldId id="396" r:id="rId6"/>
    <p:sldId id="397" r:id="rId7"/>
    <p:sldId id="406" r:id="rId8"/>
    <p:sldId id="410" r:id="rId9"/>
    <p:sldId id="405" r:id="rId10"/>
    <p:sldId id="394" r:id="rId11"/>
    <p:sldId id="444" r:id="rId13"/>
    <p:sldId id="420" r:id="rId14"/>
    <p:sldId id="413" r:id="rId15"/>
    <p:sldId id="414" r:id="rId16"/>
    <p:sldId id="418" r:id="rId17"/>
    <p:sldId id="416" r:id="rId18"/>
    <p:sldId id="417" r:id="rId19"/>
    <p:sldId id="421" r:id="rId20"/>
    <p:sldId id="422" r:id="rId21"/>
    <p:sldId id="426" r:id="rId22"/>
    <p:sldId id="427" r:id="rId23"/>
    <p:sldId id="449" r:id="rId24"/>
    <p:sldId id="428" r:id="rId25"/>
    <p:sldId id="446" r:id="rId26"/>
    <p:sldId id="447" r:id="rId27"/>
    <p:sldId id="429" r:id="rId28"/>
    <p:sldId id="454" r:id="rId29"/>
    <p:sldId id="455" r:id="rId30"/>
    <p:sldId id="432" r:id="rId31"/>
    <p:sldId id="456" r:id="rId32"/>
    <p:sldId id="434" r:id="rId33"/>
    <p:sldId id="435" r:id="rId34"/>
    <p:sldId id="452" r:id="rId35"/>
    <p:sldId id="458" r:id="rId36"/>
    <p:sldId id="437" r:id="rId37"/>
    <p:sldId id="438" r:id="rId38"/>
    <p:sldId id="453" r:id="rId39"/>
    <p:sldId id="439" r:id="rId40"/>
    <p:sldId id="459" r:id="rId41"/>
    <p:sldId id="457" r:id="rId42"/>
    <p:sldId id="441" r:id="rId43"/>
    <p:sldId id="442" r:id="rId44"/>
    <p:sldId id="40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6" autoAdjust="0"/>
    <p:restoredTop sz="96208" autoAdjust="0"/>
  </p:normalViewPr>
  <p:slideViewPr>
    <p:cSldViewPr snapToGrid="0" showGuides="1">
      <p:cViewPr>
        <p:scale>
          <a:sx n="100" d="100"/>
          <a:sy n="100" d="100"/>
        </p:scale>
        <p:origin x="-835" y="-902"/>
      </p:cViewPr>
      <p:guideLst>
        <p:guide orient="horz" pos="2160"/>
        <p:guide pos="672"/>
        <p:guide pos="7008"/>
        <p:guide orient="horz" pos="18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customXml" Target="../customXml/item3.xml"/><Relationship Id="rId51" Type="http://schemas.openxmlformats.org/officeDocument/2006/relationships/customXml" Target="../customXml/item2.xml"/><Relationship Id="rId50" Type="http://schemas.openxmlformats.org/officeDocument/2006/relationships/customXml" Target="../customXml/item1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EDF81-139F-488C-872B-4720FBA6BF9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/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/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/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/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62" name="Text Placeholder 60"/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63" name="Text Placeholder 60"/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64" name="Text Placeholder 60"/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65" name="Text Placeholder 60"/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66" name="Text Placeholder 60"/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67" name="Text Placeholder 60"/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68" name="Text Placeholder 60"/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69" name="Text Placeholder 60"/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70" name="Text Placeholder 60"/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815" y="1673225"/>
            <a:ext cx="10931525" cy="1756410"/>
          </a:xfrm>
        </p:spPr>
        <p:txBody>
          <a:bodyPr>
            <a:normAutofit/>
          </a:bodyPr>
          <a:lstStyle/>
          <a:p>
            <a:r>
              <a:rPr lang="en-IN" altLang="en-US" sz="28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</a:t>
            </a:r>
            <a:r>
              <a:rPr lang="en-US" sz="28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SRI SAI INSTITUTE OF  TECHNOLOGY &amp; SCIENCE</a:t>
            </a:r>
            <a:br>
              <a:rPr lang="en-US" sz="28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28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0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Approved by AICTE </a:t>
            </a:r>
            <a:r>
              <a:rPr lang="en-US" sz="2000" b="1" i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Delhi,Accredited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by NAAC &amp; Affiliated to </a:t>
            </a:r>
            <a:b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              </a:t>
            </a:r>
            <a:r>
              <a:rPr lang="en-IN" altLang="en-US" sz="20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</a:t>
            </a:r>
            <a:r>
              <a:rPr lang="en-US" sz="2000" b="1" i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JNTUA,Ananthapur,Rayachoty,Annamayya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dist-516270 AP.</a:t>
            </a:r>
            <a:endParaRPr lang="en-US" sz="2000" b="1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8665" y="3841750"/>
            <a:ext cx="10763885" cy="2886710"/>
          </a:xfrm>
        </p:spPr>
        <p:txBody>
          <a:bodyPr>
            <a:normAutofit fontScale="25000"/>
          </a:bodyPr>
          <a:lstStyle/>
          <a:p>
            <a:pPr algn="just"/>
            <a:r>
              <a:rPr lang="en-US" sz="96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PRESENTED BY:</a:t>
            </a:r>
            <a:endParaRPr lang="en-US" sz="96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64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S.Aneesha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21F71A0551                                                                       </a:t>
            </a:r>
            <a:r>
              <a:rPr lang="en-US" sz="72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Under the Guidence of</a:t>
            </a:r>
            <a:endParaRPr lang="en-US" sz="72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64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S.Saniya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21F71A0512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                           </a:t>
            </a:r>
            <a:r>
              <a:rPr lang="en-US" sz="64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Mr.D.Eswaraiah,M.Tech.,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       </a:t>
            </a:r>
            <a:endParaRPr lang="en-US" sz="64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64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T.Kavya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21F71A0554                                                                                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Assistant professor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64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64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B.Harshitha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21F71A0508</a:t>
            </a:r>
            <a:endParaRPr lang="en-US" sz="64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64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K.Harika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21F71A0518</a:t>
            </a:r>
            <a:endParaRPr lang="en-US" sz="64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64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S.Arshiya</a:t>
            </a:r>
            <a:r>
              <a:rPr lang="en-US" sz="6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Nowsheen    21F71A0541</a:t>
            </a:r>
            <a:endParaRPr lang="en-US" sz="64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Picture 4" descr="A logo with a person in a shield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726" y="109961"/>
            <a:ext cx="2041477" cy="1724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2"/>
          <p:cNvSpPr txBox="1"/>
          <p:nvPr/>
        </p:nvSpPr>
        <p:spPr>
          <a:xfrm>
            <a:off x="1833245" y="1966595"/>
            <a:ext cx="10661015" cy="878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          </a:t>
            </a:r>
            <a:endParaRPr lang="en-US" sz="4800" b="1">
              <a:solidFill>
                <a:schemeClr val="tx1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>
              <a:solidFill>
                <a:schemeClr val="tx1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tx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ALGORITHMS</a:t>
            </a:r>
            <a:endParaRPr lang="en-US" altLang="en-US" sz="4800" b="1">
              <a:solidFill>
                <a:schemeClr val="tx1"/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1824990"/>
            <a:ext cx="11029315" cy="413512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682240" y="446405"/>
            <a:ext cx="7368540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GB" sz="4800" b="1">
                <a:latin typeface="Arial Black" panose="020B0A04020102020204" charset="0"/>
                <a:cs typeface="Arial Black" panose="020B0A04020102020204" charset="0"/>
              </a:rPr>
              <a:t>ALGORITHMS</a:t>
            </a:r>
            <a:endParaRPr lang="en-IN" altLang="en-GB" sz="4800" b="1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7010400" y="365760"/>
            <a:ext cx="4422140" cy="140589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NAVIE BAYES CLASSIFIER</a:t>
            </a:r>
            <a:endParaRPr lang="en-US" sz="4400" b="1" i="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en-US" sz="4400" b="1" i="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14" name="Text Box 13"/>
          <p:cNvSpPr txBox="1"/>
          <p:nvPr/>
        </p:nvSpPr>
        <p:spPr>
          <a:xfrm>
            <a:off x="6696710" y="2058035"/>
            <a:ext cx="5283200" cy="4171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17220" indent="-457200" algn="just">
              <a:lnSpc>
                <a:spcPct val="10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I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aive Bayes (NB) is a probabilistic machine learning algorithm based on Bayes' Theorem, which assumes that all features are independent of each other in the given class label.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17220" indent="-457200" algn="just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 It performs well in many classification tasks.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09880" y="735330"/>
            <a:ext cx="6386830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Picture Placeholder 7" descr="Support Vector Machine Algorithm - Tpoint Tech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194310" y="189865"/>
            <a:ext cx="5715000" cy="61658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03520" y="214630"/>
            <a:ext cx="6628130" cy="1603375"/>
          </a:xfrm>
        </p:spPr>
        <p:txBody>
          <a:bodyPr>
            <a:normAutofit/>
          </a:bodyPr>
          <a:p>
            <a:r>
              <a:rPr lang="en-US" b="1" i="0">
                <a:latin typeface="Arial Black" panose="020B0A04020102020204" charset="0"/>
                <a:cs typeface="Arial Black" panose="020B0A04020102020204" charset="0"/>
                <a:sym typeface="+mn-ea"/>
              </a:rPr>
              <a:t>SUPPORT VECTOR MACHINE(SVM)</a:t>
            </a:r>
            <a:endParaRPr lang="en-GB" altLang="en-US" b="1" i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0" y="2106295"/>
            <a:ext cx="5356225" cy="3054350"/>
          </a:xfrm>
        </p:spPr>
        <p:txBody>
          <a:bodyPr>
            <a:noAutofit/>
          </a:bodyPr>
          <a:p>
            <a:pPr marL="617220" indent="-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is a supervised learning that can be used for classification or regression tasks.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617220" indent="-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classification tasks, the goal of an </a:t>
            </a:r>
            <a:r>
              <a:rPr lang="en-US" sz="2800" b="1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svm</a:t>
            </a:r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algorithm is to find the best hyperplane that can separate the data points into different classes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8" name="Picture Placeholder 7" descr="Guide to Random Forest Classification and Regression Algorithms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532130" y="262890"/>
            <a:ext cx="6733540" cy="6216650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78700" y="588010"/>
            <a:ext cx="4686300" cy="1452245"/>
          </a:xfrm>
        </p:spPr>
        <p:txBody>
          <a:bodyPr>
            <a:normAutofit fontScale="90000"/>
          </a:bodyPr>
          <a:p>
            <a:r>
              <a:rPr lang="en-US" sz="4890" b="1" i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RANDOM FOREST CLASSIFIER</a:t>
            </a:r>
            <a:endParaRPr lang="en-US" altLang="en-US" sz="4890" b="1" i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46900" y="2218055"/>
            <a:ext cx="5244465" cy="3660140"/>
          </a:xfrm>
        </p:spPr>
        <p:txBody>
          <a:bodyPr>
            <a:noAutofit/>
          </a:bodyPr>
          <a:p>
            <a:pPr marL="617220" indent="-3429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Random Forest is an ensemble machine learning algorithm that builds multiple decision trees during training and combines their predictions to improve accuracy and reduce overfitting. 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617220" indent="-3429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works on the principle of Bagging (Bootstrap Aggregating).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255" y="288925"/>
            <a:ext cx="4362450" cy="2148840"/>
          </a:xfrm>
        </p:spPr>
        <p:txBody>
          <a:bodyPr>
            <a:noAutofit/>
          </a:bodyPr>
          <a:p>
            <a:pPr algn="l"/>
            <a:r>
              <a:rPr lang="en-US" sz="4800" b="1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GRADIENT BOOSTING CLASSIFIER</a:t>
            </a:r>
            <a:endParaRPr lang="en-US" altLang="en-US" sz="4800" b="1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6890385" y="2437765"/>
            <a:ext cx="5196205" cy="3815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31520" indent="-4572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Gradient Boosting Classifier (GBC) is an ensemble machine learning algorithm that builds decision trees sequentially, with each subsequent tree correcting the errors made by the previous ones.</a:t>
            </a:r>
            <a:endParaRPr lang="en-US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1056005"/>
            <a:ext cx="6660515" cy="5314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865" y="182880"/>
            <a:ext cx="9352280" cy="784225"/>
          </a:xfrm>
        </p:spPr>
        <p:txBody>
          <a:bodyPr>
            <a:normAutofit fontScale="90000"/>
          </a:bodyPr>
          <a:lstStyle/>
          <a:p>
            <a:r>
              <a:rPr lang="en-US" sz="5335" b="1" i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CODE SNIPPET</a:t>
            </a:r>
            <a:endParaRPr lang="en-US" sz="5335" b="1" i="0" dirty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7" name="Content Placeholder 6" descr="A screenshot of a computer code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3980" y="1402707"/>
            <a:ext cx="7950137" cy="5301289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650" y="597535"/>
            <a:ext cx="5541010" cy="503555"/>
          </a:xfrm>
        </p:spPr>
        <p:txBody>
          <a:bodyPr>
            <a:normAutofit fontScale="90000"/>
          </a:bodyPr>
          <a:p>
            <a:r>
              <a:rPr lang="en-US" sz="5335" b="1" i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MODULES</a:t>
            </a:r>
            <a:endParaRPr lang="en-US" altLang="en-US" sz="5335" b="1" i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00270" y="5393690"/>
            <a:ext cx="3723640" cy="1145540"/>
          </a:xfrm>
        </p:spPr>
        <p:txBody>
          <a:bodyPr>
            <a:noAutofit/>
          </a:bodyPr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View user details</a:t>
            </a:r>
            <a:endParaRPr lang="en-US" sz="27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Authorize users</a:t>
            </a:r>
            <a:endParaRPr lang="en-US" sz="27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376555" y="2239645"/>
            <a:ext cx="413702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Login with credentials</a:t>
            </a:r>
            <a:endParaRPr lang="en-US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endParaRPr lang="en-US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Train and test dataset</a:t>
            </a:r>
            <a:endParaRPr lang="en-US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endParaRPr lang="en-US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View trained and test accuracy in </a:t>
            </a:r>
            <a:r>
              <a:rPr lang="en-US" sz="2400" b="1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barchart</a:t>
            </a:r>
            <a:endParaRPr 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endParaRPr lang="en-US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View trained and test accuracy results</a:t>
            </a:r>
            <a:endParaRPr lang="en-US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endParaRPr lang="en-US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View detected </a:t>
            </a:r>
            <a:r>
              <a:rPr lang="en-US" sz="2400" b="1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fraudlent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credit card transactions</a:t>
            </a:r>
            <a:endParaRPr lang="en-US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en-US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 descr="Machine Learning Fraud Detection: Pros, Cons, and Use Cas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4295" y="1485265"/>
            <a:ext cx="5890260" cy="33858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 Box 9"/>
          <p:cNvSpPr txBox="1"/>
          <p:nvPr/>
        </p:nvSpPr>
        <p:spPr>
          <a:xfrm>
            <a:off x="5501640" y="4871720"/>
            <a:ext cx="2548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2800" b="1">
                <a:latin typeface="Times New Roman" panose="02020603050405020304" charset="0"/>
                <a:cs typeface="Times New Roman" panose="02020603050405020304" charset="0"/>
              </a:rPr>
              <a:t>ADMIN</a:t>
            </a:r>
            <a:endParaRPr lang="en-US" altLang="en-GB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13715" y="1383030"/>
            <a:ext cx="3370580" cy="855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32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SERVICE</a:t>
            </a:r>
            <a:endParaRPr lang="en-US" sz="32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GB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925435" y="3794125"/>
            <a:ext cx="5662930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REMOTE</a:t>
            </a:r>
            <a:endParaRPr lang="en-US" sz="32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GB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9037955" y="4216400"/>
            <a:ext cx="29140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Register and login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View users profile</a:t>
            </a:r>
            <a:endParaRPr lang="en-US" sz="2400" b="1" dirty="0">
              <a:cs typeface="Arial" panose="020B0604020202020204"/>
            </a:endParaRPr>
          </a:p>
          <a:p>
            <a:endParaRPr lang="en-GB" altLang="en-US" sz="24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Content Placeholder 3" descr="A diagram of a service provider&#10;&#10;AI-generated content may be incorrect.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1319530"/>
            <a:ext cx="10850880" cy="54133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4140" y="160020"/>
            <a:ext cx="11541760" cy="871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DESIGN SERVER ARCHITECTURE</a:t>
            </a:r>
            <a:endParaRPr lang="en-US" sz="4800" b="1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en-US" sz="4800" b="1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3800" y="277495"/>
            <a:ext cx="8054340" cy="755650"/>
          </a:xfrm>
        </p:spPr>
        <p:txBody>
          <a:bodyPr>
            <a:noAutofit/>
          </a:bodyPr>
          <a:p>
            <a:r>
              <a:rPr lang="en-US" sz="4400" b="1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SEQUENCE DIAGRAM</a:t>
            </a:r>
            <a:endParaRPr lang="en-US" altLang="en-US" sz="4400" b="1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8" name="Content Placeholder 3" descr="A screenshot of a web server&#10;&#10;AI-generated content may be incorrect.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57" y="952422"/>
            <a:ext cx="10635649" cy="56544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" y="-635"/>
            <a:ext cx="11027410" cy="1191895"/>
          </a:xfrm>
        </p:spPr>
        <p:txBody>
          <a:bodyPr>
            <a:normAutofit/>
          </a:bodyPr>
          <a:p>
            <a:r>
              <a:rPr lang="en-US" sz="5335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SYSTEM IMPLEMENTATION</a:t>
            </a:r>
            <a:endParaRPr lang="en-US" altLang="en-US" sz="5335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0335" y="1373505"/>
            <a:ext cx="7975600" cy="4885055"/>
          </a:xfrm>
        </p:spPr>
        <p:txBody>
          <a:bodyPr>
            <a:noAutofit/>
          </a:bodyPr>
          <a:p>
            <a:pPr algn="just"/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system implementation involves a login page</a:t>
            </a:r>
            <a:r>
              <a:rPr lang="en-I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with registration and service buttons.</a:t>
            </a:r>
            <a:endParaRPr lang="en-US" sz="28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New users register and proceed to a Profile</a:t>
            </a:r>
            <a:r>
              <a:rPr lang="en-I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Page to predict frauds in credit card.</a:t>
            </a:r>
            <a:endParaRPr lang="en-US" sz="28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Service providers access </a:t>
            </a:r>
            <a:r>
              <a:rPr lang="en-US" sz="2800" b="1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</a:t>
            </a: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admin page for data analysis using algorithms like </a:t>
            </a:r>
            <a:r>
              <a:rPr lang="en-US" sz="2800" b="1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navie</a:t>
            </a: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bayes classifier</a:t>
            </a:r>
            <a:r>
              <a:rPr lang="en-I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svm</a:t>
            </a: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random forest, gradient boosting classifier.</a:t>
            </a:r>
            <a:endParaRPr lang="en-US" sz="28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 are displayed in bar charts and pie charts, with options to download data sets and manage users.</a:t>
            </a:r>
            <a:endParaRPr lang="en-US" sz="28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28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7" name="Picture 6" descr="Why Does My Card keep Getting Flagged for Fraud?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5935" y="1191260"/>
            <a:ext cx="3923665" cy="4489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1015" y="1247140"/>
            <a:ext cx="6109335" cy="4145915"/>
          </a:xfrm>
        </p:spPr>
        <p:txBody>
          <a:bodyPr>
            <a:noAutofit/>
          </a:bodyPr>
          <a:lstStyle/>
          <a:p>
            <a:pPr algn="ctr" fontAlgn="ctr"/>
            <a:r>
              <a:rPr lang="en-GB" altLang="en-IN" sz="4400" b="1" i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 (Headings)" charset="0"/>
                <a:cs typeface="Arial Black (Headings)" charset="0"/>
                <a:sym typeface="+mn-ea"/>
              </a:rPr>
              <a:t>IDENTIFYING</a:t>
            </a:r>
            <a:r>
              <a:rPr lang="en-IN" sz="4400" b="1" i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 (Headings)" charset="0"/>
                <a:cs typeface="Arial Black (Headings)" charset="0"/>
                <a:sym typeface="+mn-ea"/>
              </a:rPr>
              <a:t> FRAUDULENT </a:t>
            </a:r>
            <a:r>
              <a:rPr lang="en-US" sz="4400" b="1" i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 (Headings)" charset="0"/>
                <a:cs typeface="Arial Black (Headings)" charset="0"/>
                <a:sym typeface="+mn-ea"/>
              </a:rPr>
              <a:t>CREDIT CARD TRANSACTIONS USING ENSEMBLE LEARNING</a:t>
            </a:r>
            <a:endParaRPr lang="en-US" sz="4400" b="1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 (Headings)" charset="0"/>
              <a:cs typeface="Arial Black (Headings)" charset="0"/>
              <a:sym typeface="+mn-ea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/>
          </a:p>
        </p:txBody>
      </p:sp>
      <p:pic>
        <p:nvPicPr>
          <p:cNvPr id="4" name="Content Placeholder 3" descr="Credit Card Fraud Detection: How to Protect Your Finances in Ind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6205" y="1149985"/>
            <a:ext cx="5510530" cy="52431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400" y="528955"/>
            <a:ext cx="5181600" cy="744220"/>
          </a:xfrm>
        </p:spPr>
        <p:txBody>
          <a:bodyPr>
            <a:normAutofit fontScale="90000"/>
          </a:bodyPr>
          <a:p>
            <a:r>
              <a:rPr lang="en-US" sz="5335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TECH STACK</a:t>
            </a:r>
            <a:endParaRPr lang="en-US" altLang="en-US" sz="5335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705725" y="1692910"/>
            <a:ext cx="4239260" cy="3793490"/>
          </a:xfrm>
        </p:spPr>
        <p:txBody>
          <a:bodyPr>
            <a:normAutofit lnSpcReduction="20000"/>
          </a:bodyPr>
          <a:p>
            <a:pPr marL="617220" indent="-342900" algn="l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PYTHON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17220" indent="-342900" algn="l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DJANGO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17220" indent="-342900" algn="l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MACHINE LEARNING LIBRARIES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17220" indent="-342900" algn="l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FRONTEND TECHNOLOGIES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17220" indent="-342900" algn="l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en-US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7" name="Picture 6" descr="do HTML CSS python django javascript and mysql tasks"/>
          <p:cNvPicPr>
            <a:picLocks noChangeAspect="1"/>
          </p:cNvPicPr>
          <p:nvPr/>
        </p:nvPicPr>
        <p:blipFill>
          <a:blip r:embed="rId1"/>
          <a:srcRect l="20587" r="17496"/>
          <a:stretch>
            <a:fillRect/>
          </a:stretch>
        </p:blipFill>
        <p:spPr>
          <a:xfrm>
            <a:off x="3175" y="0"/>
            <a:ext cx="73259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4055" y="155575"/>
            <a:ext cx="6195695" cy="605790"/>
          </a:xfrm>
        </p:spPr>
        <p:txBody>
          <a:bodyPr>
            <a:normAutofit fontScale="90000"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GB" b="1" i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HTML</a:t>
            </a:r>
            <a:endParaRPr lang="en-IN" altLang="en-GB" b="1" i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27985" y="3669030"/>
            <a:ext cx="2225675" cy="864870"/>
          </a:xfrm>
        </p:spPr>
        <p:txBody>
          <a:bodyPr/>
          <a:p>
            <a:pPr marL="457200" indent="-457200">
              <a:buFont typeface="Wingdings" panose="05000000000000000000" charset="0"/>
              <a:buChar char="Ø"/>
            </a:pPr>
            <a:r>
              <a:rPr lang="en-IN" altLang="en-GB" sz="2800" b="1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CSS</a:t>
            </a:r>
            <a:endParaRPr lang="en-IN" altLang="en-GB" sz="2800" b="1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html 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" y="2005330"/>
            <a:ext cx="11814810" cy="10483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2110" y="931545"/>
            <a:ext cx="112953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2800" b="1">
                <a:latin typeface="Times New Roman" panose="02020603050405020304" charset="0"/>
                <a:cs typeface="Times New Roman" panose="02020603050405020304" charset="0"/>
              </a:rPr>
              <a:t>The foundation for structuring web pages is laid using HTML,defining the content and overall layou</a:t>
            </a:r>
            <a:r>
              <a:rPr lang="en-IN" altLang="en-GB" sz="2800" b="1"/>
              <a:t>t</a:t>
            </a:r>
            <a:endParaRPr lang="en-IN" altLang="en-GB" sz="2800" b="1"/>
          </a:p>
        </p:txBody>
      </p:sp>
      <p:pic>
        <p:nvPicPr>
          <p:cNvPr id="8" name="Picture 7" descr="css 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15" y="3429000"/>
            <a:ext cx="4791075" cy="3060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82245" y="4533900"/>
            <a:ext cx="6523355" cy="163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GB" sz="2800" b="1">
                <a:latin typeface="Times New Roman" panose="02020603050405020304" charset="0"/>
                <a:cs typeface="Times New Roman" panose="02020603050405020304" charset="0"/>
              </a:rPr>
              <a:t>Cascading Style Sheet(CSS) are used to style the HTML elements,controlling the visual appearance of the system’s interface</a:t>
            </a:r>
            <a:endParaRPr lang="en-IN" altLang="en-GB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7" name="Picture 6" descr="File:Pandas logo.svg - Wikiped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" y="536575"/>
            <a:ext cx="3369945" cy="1633855"/>
          </a:xfrm>
          <a:prstGeom prst="rect">
            <a:avLst/>
          </a:prstGeom>
        </p:spPr>
      </p:pic>
      <p:pic>
        <p:nvPicPr>
          <p:cNvPr id="9" name="Picture 8" descr="File:NumPy logo 2020.svg - Wikipedi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2325370"/>
            <a:ext cx="3369945" cy="1802130"/>
          </a:xfrm>
          <a:prstGeom prst="rect">
            <a:avLst/>
          </a:prstGeom>
        </p:spPr>
      </p:pic>
      <p:pic>
        <p:nvPicPr>
          <p:cNvPr id="11" name="Picture 10" descr="File:Scikit learn logo small.svg - Wikiped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85" y="4127500"/>
            <a:ext cx="3288665" cy="169037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799330" y="400685"/>
            <a:ext cx="7319645" cy="2675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88620" indent="-3429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Pandas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Python data manipulation powerhouse,  simplifying analysis with </a:t>
            </a:r>
            <a:r>
              <a:rPr lang="en-US" sz="240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dataframe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tables and seamless integration with NumPy and Matplotlib.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">
              <a:lnSpc>
                <a:spcPct val="90000"/>
              </a:lnSpc>
              <a:spcAft>
                <a:spcPts val="600"/>
              </a:spcAft>
              <a:buClr>
                <a:srgbClr val="689D9B"/>
              </a:buClr>
              <a:buSzPct val="85000"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88620" lvl="1" indent="-3429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NumPy 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Python's numerical computing champ. Handles large arrays ,math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functions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for speed. Essential for science , data, ML. 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indent="-182880">
              <a:lnSpc>
                <a:spcPct val="90000"/>
              </a:lnSpc>
              <a:spcAft>
                <a:spcPts val="600"/>
              </a:spcAft>
              <a:buClr>
                <a:srgbClr val="689D9B"/>
              </a:buClr>
              <a:buSzPct val="85000"/>
              <a:buFont typeface="Wingdings" panose="05000000000000000000" pitchFamily="2" charset="2"/>
              <a:buChar char="Ø"/>
            </a:pPr>
            <a:endParaRPr lang="en-US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88620" lvl="1" indent="-3429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charset="0"/>
              <a:buChar char="Ø"/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Scikit Learn 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ML powerhouse in Python. Easy yet effective, with tools for analysis and model building. Built on NumPy, SciPy, Matplotlib. Widely used in academia and industry.</a:t>
            </a:r>
            <a:endParaRPr lang="en-GB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85" y="471170"/>
            <a:ext cx="8873490" cy="873125"/>
          </a:xfrm>
        </p:spPr>
        <p:txBody>
          <a:bodyPr>
            <a:noAutofit/>
          </a:bodyPr>
          <a:p>
            <a:r>
              <a:rPr lang="en-IN" altLang="en-GB" sz="4800" b="1" i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TESTING</a:t>
            </a:r>
            <a:endParaRPr lang="en-IN" altLang="en-GB" sz="4800" b="1" i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2001520"/>
            <a:ext cx="11640185" cy="4569460"/>
          </a:xfrm>
        </p:spPr>
        <p:txBody>
          <a:bodyPr>
            <a:normAutofit fontScale="25000"/>
          </a:bodyPr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1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Unit Testing</a:t>
            </a:r>
            <a:r>
              <a:rPr lang="en-US" sz="96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 Verifies individual modules for proper functionality and interface consistency.</a:t>
            </a:r>
            <a:endParaRPr lang="en-US" sz="96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1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Integration Testing</a:t>
            </a:r>
            <a:r>
              <a:rPr lang="en-US" sz="9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 Tests integrated software components to build a program structure based on design, using top-down and bottom-up approaches.</a:t>
            </a:r>
            <a:endParaRPr lang="en-US" sz="9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1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User Acceptance Testing</a:t>
            </a:r>
            <a:r>
              <a:rPr lang="en-US" sz="9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 Involves end-users to ensure the system meets functional requirements.</a:t>
            </a:r>
            <a:endParaRPr lang="en-US" sz="9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1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Output Testing</a:t>
            </a:r>
            <a:r>
              <a:rPr lang="en-US" sz="9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 Ensures the system produces the required output in specified formats.</a:t>
            </a:r>
            <a:endParaRPr lang="en-US" sz="9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1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Validation Checking</a:t>
            </a:r>
            <a:r>
              <a:rPr lang="en-US" sz="9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 Validates text and numeric fields for data accuracy and functionality</a:t>
            </a:r>
            <a:r>
              <a:rPr lang="en-US" sz="7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sz="7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solidFill>
                <a:srgbClr val="FFFFFF"/>
              </a:solidFill>
              <a:latin typeface="Canva Sans" panose="020B0503030501040103"/>
            </a:endParaRPr>
          </a:p>
          <a:p>
            <a:endParaRPr lang="en-US" dirty="0">
              <a:solidFill>
                <a:srgbClr val="FFFFFF"/>
              </a:solidFill>
              <a:latin typeface="Canva Sans" panose="020B0503030501040103"/>
            </a:endParaRPr>
          </a:p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2" name="Table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4300" y="699770"/>
          <a:ext cx="6184265" cy="6187440"/>
        </p:xfrm>
        <a:graphic>
          <a:graphicData uri="http://schemas.openxmlformats.org/drawingml/2006/table">
            <a:tbl>
              <a:tblPr/>
              <a:tblGrid>
                <a:gridCol w="2417445"/>
                <a:gridCol w="3766820"/>
              </a:tblGrid>
              <a:tr h="953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2000" b="1" spc="13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Test Case Name</a:t>
                      </a:r>
                      <a:endParaRPr lang="en-IN" sz="2000" b="1" spc="13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254000" marR="254000" marT="177800" marB="1778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2000" b="1" spc="13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User Registration</a:t>
                      </a:r>
                      <a:endParaRPr lang="en-IN" sz="2000" b="1" spc="13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254000" marR="254000" marT="177800" marB="1778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2816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400" b="1" spc="12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Description</a:t>
                      </a:r>
                      <a:endParaRPr lang="en-US" sz="2400" b="1" spc="12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254000" marR="254000" marT="177800" marB="1778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2000" b="0" spc="12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1) Navigate to the Login Page</a:t>
                      </a:r>
                      <a:endParaRPr lang="en-IN" sz="2000" b="0" spc="12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2000" b="0" spc="12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2)  Click on the “Register" button.</a:t>
                      </a:r>
                      <a:endParaRPr lang="en-IN" sz="2000" b="0" spc="12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2000" b="0" spc="12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3) Fill in valid registration details.</a:t>
                      </a:r>
                      <a:endParaRPr lang="en-IN" sz="2000" b="0" spc="12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2000" b="0" spc="12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4) Click on the “ Sign Up” button.</a:t>
                      </a:r>
                      <a:endParaRPr lang="en-IN" sz="2000" b="0" spc="12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254000" marR="254000" marT="177800" marB="1778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852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400" b="1" spc="12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Output</a:t>
                      </a:r>
                      <a:endParaRPr lang="en-US" sz="2400" b="1" spc="12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254000" marR="254000" marT="177800" marB="1778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000" b="0" spc="12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User Should be successfully registered and redirected to the profile page</a:t>
                      </a:r>
                      <a:endParaRPr lang="en-US" sz="2000" b="0" spc="12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254000" marR="254000" marT="177800" marB="1778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33" name="Table 1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350000" y="725805"/>
          <a:ext cx="5842000" cy="6076315"/>
        </p:xfrm>
        <a:graphic>
          <a:graphicData uri="http://schemas.openxmlformats.org/drawingml/2006/table">
            <a:tbl>
              <a:tblPr/>
              <a:tblGrid>
                <a:gridCol w="2421890"/>
                <a:gridCol w="3420110"/>
              </a:tblGrid>
              <a:tr h="12769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2000" b="1" spc="13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Test Case Name</a:t>
                      </a:r>
                      <a:endParaRPr lang="en-IN" sz="2000" b="1" spc="13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317500" marR="317500" marT="215900" marB="2159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2000" b="1" spc="13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Admin Login</a:t>
                      </a:r>
                      <a:endParaRPr lang="en-IN" sz="2000" b="1" spc="13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317500" marR="317500" marT="215900" marB="2159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7343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400" b="1" spc="13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Description</a:t>
                      </a:r>
                      <a:endParaRPr lang="en-US" sz="2400" b="1" spc="13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317500" marR="317500" marT="215900" marB="2159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1800" spc="130" dirty="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</a:rPr>
                        <a:t>1) Navigate to the Service Provider section.</a:t>
                      </a:r>
                      <a:endParaRPr lang="en-IN" sz="1800" spc="130" dirty="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1800" spc="130" dirty="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</a:rPr>
                        <a:t>2) Enter valid admin credentials.  </a:t>
                      </a:r>
                      <a:endParaRPr lang="en-IN" sz="1800" spc="130" dirty="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IN" sz="1800" spc="130" dirty="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</a:rPr>
                        <a:t>3) Click on the "Login" button.</a:t>
                      </a:r>
                      <a:endParaRPr lang="en-IN" sz="1800" spc="130" dirty="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317500" marR="317500" marT="215900" marB="2159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650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400" b="1" spc="130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Microsoft YaHei" panose="020B0503020204020204" charset="-122"/>
                          <a:cs typeface="Times New Roman" panose="02020603050405020304" charset="0"/>
                        </a:rPr>
                        <a:t>Output</a:t>
                      </a:r>
                      <a:endParaRPr lang="en-US" sz="2400" b="1" spc="130">
                        <a:solidFill>
                          <a:schemeClr val="tx1"/>
                        </a:solidFill>
                        <a:latin typeface="Times New Roman" panose="02020603050405020304" charset="0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317500" marR="317500" marT="215900" marB="2159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spc="130" dirty="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</a:rPr>
                        <a:t>Admin should be able to log in successfully and access the admin panel.</a:t>
                      </a:r>
                      <a:endParaRPr lang="en-US" sz="1800" spc="130" dirty="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</a:endParaRPr>
                    </a:p>
                  </a:txBody>
                  <a:tcPr marL="317500" marR="317500" marT="215900" marB="215900" anchor="ctr"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4" name="Text Box 33"/>
          <p:cNvSpPr txBox="1"/>
          <p:nvPr/>
        </p:nvSpPr>
        <p:spPr>
          <a:xfrm>
            <a:off x="3202305" y="0"/>
            <a:ext cx="5752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4000" b="1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MANUAL TESTING</a:t>
            </a:r>
            <a:endParaRPr lang="en-IN" altLang="en-GB" sz="4000" b="1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14300" y="246380"/>
            <a:ext cx="268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2400">
                <a:latin typeface="Arial Black" panose="020B0A04020102020204" charset="0"/>
                <a:cs typeface="Arial Black" panose="020B0A04020102020204" charset="0"/>
              </a:rPr>
              <a:t>TEST CASE 01</a:t>
            </a:r>
            <a:endParaRPr lang="en-IN" altLang="en-GB" sz="24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9277350" y="265430"/>
            <a:ext cx="2914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2400">
                <a:latin typeface="Arial Black" panose="020B0A04020102020204" charset="0"/>
                <a:cs typeface="Arial Black" panose="020B0A04020102020204" charset="0"/>
              </a:rPr>
              <a:t>TEST CASE 02</a:t>
            </a:r>
            <a:endParaRPr lang="en-IN" altLang="en-GB" sz="240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524000" y="199390"/>
            <a:ext cx="9401810" cy="695960"/>
          </a:xfrm>
        </p:spPr>
        <p:txBody>
          <a:bodyPr>
            <a:noAutofit/>
          </a:bodyPr>
          <a:p>
            <a:r>
              <a:rPr lang="en-US" sz="4400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/>
                <a:sym typeface="+mn-ea"/>
              </a:rPr>
              <a:t>PROJECT SCREENSHOT</a:t>
            </a:r>
            <a:endParaRPr lang="en-US" altLang="en-US" sz="4400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Content Placeholder 3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637" y="1022073"/>
            <a:ext cx="11230583" cy="56898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524000" y="199390"/>
            <a:ext cx="9401810" cy="695960"/>
          </a:xfrm>
        </p:spPr>
        <p:txBody>
          <a:bodyPr>
            <a:noAutofit/>
          </a:bodyPr>
          <a:p>
            <a:r>
              <a:rPr lang="en-US" sz="4400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/>
                <a:sym typeface="+mn-ea"/>
              </a:rPr>
              <a:t>PROJECT SCREENSHOT</a:t>
            </a:r>
            <a:endParaRPr lang="en-US" altLang="en-US" sz="4400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Content Placeholder 3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851" y="1014352"/>
            <a:ext cx="11518130" cy="571856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6330" y="346710"/>
            <a:ext cx="8369935" cy="489585"/>
          </a:xfrm>
        </p:spPr>
        <p:txBody>
          <a:bodyPr>
            <a:normAutofit fontScale="90000"/>
          </a:bodyPr>
          <a:p>
            <a:r>
              <a:rPr lang="en-IN" altLang="en-GB" sz="4890" b="1" i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PROJECT SCREENSHOT</a:t>
            </a:r>
            <a:endParaRPr lang="en-IN" altLang="en-GB" sz="4890" b="1" i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view detected fraudlent credit card transactions type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" y="835660"/>
            <a:ext cx="11268075" cy="5659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524000" y="199390"/>
            <a:ext cx="9401810" cy="695960"/>
          </a:xfrm>
        </p:spPr>
        <p:txBody>
          <a:bodyPr>
            <a:noAutofit/>
          </a:bodyPr>
          <a:p>
            <a:r>
              <a:rPr lang="en-US" sz="4400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/>
                <a:sym typeface="+mn-ea"/>
              </a:rPr>
              <a:t>PROJECT SCREENSHOT</a:t>
            </a:r>
            <a:endParaRPr lang="en-US" altLang="en-US" sz="4400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7" name="Content Placeholder 3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31" y="1189875"/>
            <a:ext cx="11392195" cy="55316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365" y="0"/>
            <a:ext cx="8112125" cy="965835"/>
          </a:xfrm>
        </p:spPr>
        <p:txBody>
          <a:bodyPr>
            <a:noAutofit/>
          </a:bodyPr>
          <a:p>
            <a:r>
              <a:rPr lang="en-IN" altLang="en-GB" sz="4400" b="1" i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PROJECT SCREENSHOT</a:t>
            </a:r>
            <a:endParaRPr lang="en-IN" altLang="en-GB" sz="4400" b="1" i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4" name="Picture 3" descr="train and test datas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1047750"/>
            <a:ext cx="11567160" cy="5584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14935"/>
            <a:ext cx="11511280" cy="1308735"/>
          </a:xfrm>
        </p:spPr>
        <p:txBody>
          <a:bodyPr>
            <a:noAutofit/>
          </a:bodyPr>
          <a:lstStyle/>
          <a:p>
            <a:pPr algn="ctr"/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CONTENTS</a:t>
            </a:r>
            <a:br>
              <a:rPr lang="en-US" sz="4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sz="4400" b="1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530" y="518160"/>
            <a:ext cx="6574155" cy="568452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300" b="1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  <a:sym typeface="+mn-ea"/>
              </a:rPr>
              <a:t>Abstract                                                        </a:t>
            </a:r>
            <a:endParaRPr lang="en-US" sz="2300" b="1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300" b="1" dirty="0">
                <a:latin typeface="Times New Roman" panose="02020603050405020304" charset="0"/>
                <a:ea typeface="Calibri" panose="020F0502020204030204"/>
                <a:cs typeface="Times New Roman" panose="02020603050405020304" charset="0"/>
                <a:sym typeface="+mn-ea"/>
              </a:rPr>
              <a:t>Introduction</a:t>
            </a:r>
            <a:endParaRPr lang="en-US" sz="2300" b="1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Existing System</a:t>
            </a:r>
            <a:endParaRPr lang="en-US" sz="2300" b="1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Drawbacks of Existing System​</a:t>
            </a:r>
            <a:endParaRPr lang="en-US" sz="2300" b="1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Proposed System</a:t>
            </a:r>
            <a:endParaRPr lang="en-US" sz="2300" b="1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Advantages of Proposed System</a:t>
            </a:r>
            <a:endParaRPr lang="en-US" sz="2300" b="1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​Algorithms</a:t>
            </a:r>
            <a:endParaRPr lang="en-US" sz="2300" b="1" dirty="0">
              <a:latin typeface="Times New Roman" panose="02020603050405020304" charset="0"/>
              <a:ea typeface="Calibri" panose="020F0502020204030204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Code snippet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93940" y="1160780"/>
            <a:ext cx="4523105" cy="5335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Modules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Design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Tech Stack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Testing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Screenshots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Conclusion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Future Enhancement</a:t>
            </a:r>
            <a:endParaRPr lang="en-GB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524000" y="199390"/>
            <a:ext cx="9401810" cy="695960"/>
          </a:xfrm>
        </p:spPr>
        <p:txBody>
          <a:bodyPr>
            <a:noAutofit/>
          </a:bodyPr>
          <a:p>
            <a:r>
              <a:rPr lang="en-US" sz="4400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/>
                <a:sym typeface="+mn-ea"/>
              </a:rPr>
              <a:t>PROJECT SCREENSHOT</a:t>
            </a:r>
            <a:endParaRPr lang="en-US" altLang="en-US" sz="4400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bar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972820"/>
            <a:ext cx="11583035" cy="56305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524000" y="199390"/>
            <a:ext cx="9401810" cy="695960"/>
          </a:xfrm>
        </p:spPr>
        <p:txBody>
          <a:bodyPr>
            <a:noAutofit/>
          </a:bodyPr>
          <a:p>
            <a:r>
              <a:rPr lang="en-US" sz="4400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/>
                <a:sym typeface="+mn-ea"/>
              </a:rPr>
              <a:t>PROJECT SCREENSHOT</a:t>
            </a:r>
            <a:endParaRPr lang="en-US" altLang="en-US" sz="4400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line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962660"/>
            <a:ext cx="11656695" cy="56546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53235" y="150495"/>
            <a:ext cx="8829675" cy="833120"/>
          </a:xfrm>
        </p:spPr>
        <p:txBody>
          <a:bodyPr>
            <a:normAutofit/>
          </a:bodyPr>
          <a:p>
            <a:r>
              <a:rPr lang="en-GB" altLang="en-US" sz="4400" b="1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PROJECT SCREENSHOT</a:t>
            </a:r>
            <a:endParaRPr lang="en-GB" altLang="en-US" sz="4400" b="1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pie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1370965"/>
            <a:ext cx="11656060" cy="5350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40815" y="154305"/>
            <a:ext cx="9199880" cy="1188720"/>
          </a:xfrm>
        </p:spPr>
        <p:txBody>
          <a:bodyPr>
            <a:noAutofit/>
          </a:bodyPr>
          <a:p>
            <a:r>
              <a:rPr lang="en-GB" altLang="en-US" sz="4400" b="1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PROJECT SCREENSHOT</a:t>
            </a:r>
            <a:endParaRPr lang="en-GB" altLang="en-US" sz="4400" b="1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view detected fraudlent credit card transacti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1048385"/>
            <a:ext cx="11375390" cy="56730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524000" y="199390"/>
            <a:ext cx="9401810" cy="695960"/>
          </a:xfrm>
        </p:spPr>
        <p:txBody>
          <a:bodyPr>
            <a:noAutofit/>
          </a:bodyPr>
          <a:p>
            <a:r>
              <a:rPr lang="en-US" sz="4400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/>
                <a:sym typeface="+mn-ea"/>
              </a:rPr>
              <a:t>PROJECT SCREENSHOT</a:t>
            </a:r>
            <a:endParaRPr lang="en-US" altLang="en-US" sz="4400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7" name="Content Placeholder 3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476" y="1191673"/>
            <a:ext cx="11518130" cy="551728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524000" y="199390"/>
            <a:ext cx="9401810" cy="695960"/>
          </a:xfrm>
        </p:spPr>
        <p:txBody>
          <a:bodyPr>
            <a:noAutofit/>
          </a:bodyPr>
          <a:p>
            <a:r>
              <a:rPr lang="en-US" sz="4400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/>
                <a:sym typeface="+mn-ea"/>
              </a:rPr>
              <a:t>PROJECT SCREENSHOT</a:t>
            </a:r>
            <a:endParaRPr lang="en-US" altLang="en-US" sz="4400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Content Placeholder 3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1047750"/>
            <a:ext cx="11330940" cy="55124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683385" y="0"/>
            <a:ext cx="8429625" cy="688340"/>
          </a:xfrm>
        </p:spPr>
        <p:txBody>
          <a:bodyPr>
            <a:noAutofit/>
          </a:bodyPr>
          <a:p>
            <a:r>
              <a:rPr lang="en-GB" altLang="en-US" sz="4400" b="1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PROJECT SCREENSHOT</a:t>
            </a:r>
            <a:endParaRPr lang="en-GB" altLang="en-US" sz="4400" b="1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piechart type ratio 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1097280"/>
            <a:ext cx="11701780" cy="56248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524000" y="199390"/>
            <a:ext cx="9401810" cy="695960"/>
          </a:xfrm>
        </p:spPr>
        <p:txBody>
          <a:bodyPr>
            <a:noAutofit/>
          </a:bodyPr>
          <a:p>
            <a:r>
              <a:rPr lang="en-US" sz="4400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/>
                <a:sym typeface="+mn-ea"/>
              </a:rPr>
              <a:t>PROJECT SCREENSHOT</a:t>
            </a:r>
            <a:endParaRPr lang="en-US" altLang="en-US" sz="4400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Content Placeholder 3" descr="A screenshot of a computer&#10;&#10;AI-generated content may be incorrect.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53" y="1260631"/>
            <a:ext cx="11551145" cy="54336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1900" y="122555"/>
            <a:ext cx="10121265" cy="854710"/>
          </a:xfrm>
        </p:spPr>
        <p:txBody>
          <a:bodyPr>
            <a:noAutofit/>
          </a:bodyPr>
          <a:p>
            <a:r>
              <a:rPr lang="en-GB" altLang="en-US" sz="4400" b="1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PROJECT SCREENSHOT</a:t>
            </a:r>
            <a:endParaRPr lang="en-GB" altLang="en-US" sz="4400" b="1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view all remote us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1111885"/>
            <a:ext cx="11609070" cy="56089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365" y="0"/>
            <a:ext cx="7128510" cy="965835"/>
          </a:xfrm>
        </p:spPr>
        <p:txBody>
          <a:bodyPr/>
          <a:p>
            <a:r>
              <a:rPr lang="en-IN" altLang="en-GB" sz="4000" b="1" i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PROJECT SCREENSHOT</a:t>
            </a:r>
            <a:endParaRPr lang="en-IN" altLang="en-GB" sz="4000" b="1" i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log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965835"/>
            <a:ext cx="11283315" cy="5468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i="0" cap="all" dirty="0">
                <a:latin typeface="Arial Black" panose="020B0A04020102020204" charset="0"/>
                <a:cs typeface="Arial Black" panose="020B0A04020102020204" charset="0"/>
                <a:sym typeface="+mn-ea"/>
              </a:rPr>
              <a:t>ABSTRACT</a:t>
            </a:r>
            <a:endParaRPr lang="en-US" sz="4800" b="1" i="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024A9-0184-448B-881E-CC722A916CB1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838200" y="2011680"/>
            <a:ext cx="5901690" cy="4160520"/>
          </a:xfrm>
        </p:spPr>
        <p:txBody>
          <a:bodyPr>
            <a:normAutofit fontScale="90000" lnSpcReduction="10000"/>
          </a:bodyPr>
          <a:p>
            <a:pPr marL="502920" indent="-3429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Credit card fraud has become a growing concern with the increasing use of digital payments. </a:t>
            </a:r>
            <a:endParaRPr lang="en-US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502920" indent="-3429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project aims to leverage ensemble learning techniques to improve the detection of fraudulent credit card transactions. </a:t>
            </a:r>
            <a:endParaRPr lang="en-US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502920" indent="-3429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study explores the applications of various ensemble techniques, to identify fraudulent credit card transactions</a:t>
            </a:r>
            <a:r>
              <a:rPr lang="en-US" b="1" dirty="0">
                <a:cs typeface="Arial" panose="020B0604020202020204"/>
                <a:sym typeface="+mn-ea"/>
              </a:rPr>
              <a:t>.</a:t>
            </a:r>
            <a:r>
              <a:rPr lang="en-US" dirty="0">
                <a:cs typeface="Arial" panose="020B0604020202020204"/>
                <a:sym typeface="+mn-ea"/>
              </a:rPr>
              <a:t> </a:t>
            </a:r>
            <a:endParaRPr lang="en-US" dirty="0"/>
          </a:p>
          <a:p>
            <a:endParaRPr lang="en-GB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7451725" y="1979930"/>
            <a:ext cx="4465320" cy="3825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pic>
        <p:nvPicPr>
          <p:cNvPr id="18" name="Picture 17" descr="credit card fraud detection ..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1691640"/>
            <a:ext cx="5040630" cy="4769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840" y="461010"/>
            <a:ext cx="4993640" cy="743585"/>
          </a:xfrm>
        </p:spPr>
        <p:txBody>
          <a:bodyPr>
            <a:noAutofit/>
          </a:bodyPr>
          <a:p>
            <a:r>
              <a:rPr lang="en-US" sz="4800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/>
                <a:sym typeface="+mn-ea"/>
              </a:rPr>
              <a:t>CONCLUSION</a:t>
            </a:r>
            <a:endParaRPr lang="en-US" altLang="en-US" sz="4800" i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0965" y="1462405"/>
            <a:ext cx="7041515" cy="4350385"/>
          </a:xfrm>
        </p:spPr>
        <p:txBody>
          <a:bodyPr>
            <a:noAutofit/>
          </a:bodyPr>
          <a:p>
            <a:pPr marL="342900" indent="-342900" algn="just">
              <a:buFont typeface="Wingdings" panose="05000000000000000000" charset="0"/>
              <a:buChar char="ü"/>
            </a:pPr>
            <a:r>
              <a:rPr lang="en-US" altLang="en-GB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In this project, we explored the identification of fraudulent credit card transactions using Ensemble Learning techniques. By leveraging multiple machine learning models, including </a:t>
            </a:r>
            <a:r>
              <a:rPr lang="en-I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Navie bayes</a:t>
            </a:r>
            <a:r>
              <a:rPr lang="en-US" altLang="en-GB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, Random Forest, Gradient Boosting, and </a:t>
            </a:r>
            <a:r>
              <a:rPr lang="en-I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SVM</a:t>
            </a:r>
            <a:r>
              <a:rPr lang="en-US" altLang="en-GB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, we improved the predictive accuracy and robustness of our fraud detection system.</a:t>
            </a:r>
            <a:endParaRPr lang="en-US" altLang="en-GB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ü"/>
            </a:pPr>
            <a:r>
              <a:rPr lang="en-US" altLang="en-GB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Our results demonstrated that Ensemble Learning effectively enhances model performance by reducing overfitting</a:t>
            </a:r>
            <a:r>
              <a:rPr lang="en-I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IN" altLang="en-US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6" name="Picture 5" descr="Credit Card Fraud - San Francisco Ne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2480" y="1208405"/>
            <a:ext cx="4925695" cy="51479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660" y="151765"/>
            <a:ext cx="9699625" cy="801370"/>
          </a:xfrm>
        </p:spPr>
        <p:txBody>
          <a:bodyPr>
            <a:normAutofit fontScale="90000"/>
          </a:bodyPr>
          <a:p>
            <a:r>
              <a:rPr lang="en-US" sz="48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FUTURE ENHANCEMENT</a:t>
            </a:r>
            <a:endParaRPr lang="en-US" altLang="en-US" sz="4800" b="1" i="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7960" y="1308735"/>
            <a:ext cx="7467600" cy="5212715"/>
          </a:xfrm>
        </p:spPr>
        <p:txBody>
          <a:bodyPr>
            <a:normAutofit fontScale="90000"/>
          </a:bodyPr>
          <a:p>
            <a:pPr algn="l"/>
            <a:r>
              <a:rPr lang="en-US" altLang="en-GB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To further enhance the effectiveness and efficiency of fraud detection using ensemble learning, several improvements can be implemented:</a:t>
            </a:r>
            <a:endParaRPr lang="en-US" alt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l">
              <a:buFont typeface="Wingdings" panose="05000000000000000000" charset="0"/>
              <a:buChar char="ü"/>
            </a:pPr>
            <a:r>
              <a:rPr lang="en-I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Real-Time Fraud Detection System</a:t>
            </a:r>
            <a:endParaRPr lang="en-I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l">
              <a:buFont typeface="Wingdings" panose="05000000000000000000" charset="0"/>
              <a:buChar char="ü"/>
            </a:pPr>
            <a:r>
              <a:rPr lang="en-I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Blockchain for Secure Transactions</a:t>
            </a:r>
            <a:endParaRPr lang="en-I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l">
              <a:buFont typeface="Wingdings" panose="05000000000000000000" charset="0"/>
              <a:buChar char="ü"/>
            </a:pPr>
            <a:r>
              <a:rPr lang="en-I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AI Chatbots for Fraud Alerts and Investigations</a:t>
            </a:r>
            <a:endParaRPr lang="en-I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l">
              <a:buFont typeface="Wingdings" panose="05000000000000000000" charset="0"/>
              <a:buChar char="ü"/>
            </a:pPr>
            <a:r>
              <a:rPr lang="en-I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AI-Powered Risk Scoring System</a:t>
            </a:r>
            <a:endParaRPr lang="en-I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</a:pPr>
            <a:r>
              <a:rPr lang="en-US" altLang="en-GB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With these advancements, fraud detection using Ensemble Learning will become an essential component of financial security, reducing losses and improving customer trust</a:t>
            </a:r>
            <a:r>
              <a:rPr lang="en-I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I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 descr="With Kard, banks and fintechs can build custom credit card rewards programs  | TechCrunc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3775" y="1689735"/>
            <a:ext cx="4616450" cy="4450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ustom Prepaid Debit Card, Visa Gift Card Designs Gallery"/>
          <p:cNvPicPr>
            <a:picLocks noChangeAspect="1"/>
          </p:cNvPicPr>
          <p:nvPr>
            <p:ph type="pic" sz="quarter" idx="16"/>
          </p:nvPr>
        </p:nvPicPr>
        <p:blipFill>
          <a:blip r:embed="rId1"/>
          <a:stretch>
            <a:fillRect/>
          </a:stretch>
        </p:blipFill>
        <p:spPr>
          <a:xfrm>
            <a:off x="902970" y="514985"/>
            <a:ext cx="10486390" cy="57981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85" y="365125"/>
            <a:ext cx="10813415" cy="1325880"/>
          </a:xfrm>
        </p:spPr>
        <p:txBody>
          <a:bodyPr/>
          <a:lstStyle/>
          <a:p>
            <a:r>
              <a:rPr lang="en-US" sz="4800" b="1" i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INTRODUCTION</a:t>
            </a:r>
            <a:endParaRPr lang="en-US" sz="4800" b="1" i="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dirty="0"/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540385" y="1922145"/>
          <a:ext cx="81635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3560"/>
              </a:tblGrid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Credit card fraud involves unauthorized use of credit cards to obtain funds or goods. </a:t>
                      </a:r>
                      <a:endParaRPr 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 alt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>
            <p:custDataLst>
              <p:tags r:id="rId2"/>
            </p:custDataLst>
          </p:nvPr>
        </p:nvGraphicFramePr>
        <p:xfrm>
          <a:off x="1243330" y="2861945"/>
          <a:ext cx="846772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725"/>
              </a:tblGrid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Traditional fraud detection methods often struggle with the high volume of transactions and low occurrence of fraud.</a:t>
                      </a:r>
                      <a:endParaRPr 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 alt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>
            <p:custDataLst>
              <p:tags r:id="rId3"/>
            </p:custDataLst>
          </p:nvPr>
        </p:nvGraphicFramePr>
        <p:xfrm>
          <a:off x="2084705" y="3821430"/>
          <a:ext cx="8907780" cy="98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7780"/>
              </a:tblGrid>
              <a:tr h="9848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Advanced machine learning techniques, particularly Ensemble Learning, have emerged as effective solutions for improving fraud detection accuracy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sym typeface="+mn-ea"/>
                        </a:rPr>
                        <a:t>. 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/>
          <p:nvPr>
            <p:custDataLst>
              <p:tags r:id="rId4"/>
            </p:custDataLst>
          </p:nvPr>
        </p:nvGraphicFramePr>
        <p:xfrm>
          <a:off x="2829560" y="5012690"/>
          <a:ext cx="9150985" cy="108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0985"/>
              </a:tblGrid>
              <a:tr h="1089025">
                <a:tc>
                  <a:txBody>
                    <a:bodyPr/>
                    <a:p>
                      <a:pPr lv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This project explores ensemble learning techniques to identify fraudulent transactions more accurately. </a:t>
                      </a:r>
                      <a:endParaRPr lang="en-US" alt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rcRect l="6201" r="22481" b="441"/>
          <a:stretch>
            <a:fillRect/>
          </a:stretch>
        </p:blipFill>
        <p:spPr>
          <a:xfrm>
            <a:off x="9573260" y="173355"/>
            <a:ext cx="2407285" cy="28867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2" name="Down Arrow 21"/>
          <p:cNvSpPr/>
          <p:nvPr/>
        </p:nvSpPr>
        <p:spPr>
          <a:xfrm>
            <a:off x="8153400" y="2480310"/>
            <a:ext cx="457200" cy="461010"/>
          </a:xfrm>
          <a:prstGeom prst="down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4" name="Down Arrow 23"/>
          <p:cNvSpPr/>
          <p:nvPr/>
        </p:nvSpPr>
        <p:spPr>
          <a:xfrm>
            <a:off x="9222740" y="3519805"/>
            <a:ext cx="436245" cy="4127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6" name="Down Arrow 25"/>
          <p:cNvSpPr/>
          <p:nvPr/>
        </p:nvSpPr>
        <p:spPr>
          <a:xfrm>
            <a:off x="10692130" y="4764405"/>
            <a:ext cx="397510" cy="3784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89605" y="365125"/>
            <a:ext cx="8164195" cy="1325880"/>
          </a:xfrm>
        </p:spPr>
        <p:txBody>
          <a:bodyPr/>
          <a:lstStyle/>
          <a:p>
            <a:r>
              <a:rPr lang="en-US" sz="4800" b="1" i="0" cap="all">
                <a:solidFill>
                  <a:srgbClr val="0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EXISTING SYSTEM</a:t>
            </a:r>
            <a:endParaRPr lang="en-US" sz="4800" b="1" i="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328930" y="464185"/>
            <a:ext cx="2122170" cy="2316480"/>
          </a:xfrm>
        </p:spPr>
        <p:txBody>
          <a:bodyPr/>
          <a:lstStyle/>
          <a:p>
            <a:r>
              <a:rPr lang="en-US" dirty="0"/>
              <a:t>Name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402080" y="2780665"/>
            <a:ext cx="5392420" cy="3940175"/>
          </a:xfrm>
        </p:spPr>
        <p:txBody>
          <a:bodyPr>
            <a:normAutofit lnSpcReduction="20000"/>
          </a:bodyPr>
          <a:lstStyle/>
          <a:p>
            <a:endParaRPr lang="en-US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7480300" y="1691005"/>
            <a:ext cx="4505960" cy="674370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ENSEMBLE LEARNING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18" name="Text Placeholder 17"/>
          <p:cNvSpPr/>
          <p:nvPr>
            <p:ph type="body" sz="quarter" idx="22"/>
          </p:nvPr>
        </p:nvSpPr>
        <p:spPr>
          <a:xfrm>
            <a:off x="7228205" y="2781300"/>
            <a:ext cx="4831080" cy="2653665"/>
          </a:xfrm>
        </p:spPr>
        <p:txBody>
          <a:bodyPr>
            <a:noAutofit/>
          </a:bodyPr>
          <a:p>
            <a:r>
              <a:rPr lang="en-US" sz="24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Ensemble Learning is a machine learning technique that combines predictions from multiple models (referred to as base learners or weak models) to improve overall performance and achieve better accuracy than any individual model.</a:t>
            </a:r>
            <a:endParaRPr lang="en-US" sz="2400" b="1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400" b="1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" name="Picture 18" descr="Credit Card fraud detection using Machine Learning | SevenMen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254635"/>
            <a:ext cx="3189605" cy="22104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24" name="Table 23"/>
          <p:cNvGraphicFramePr/>
          <p:nvPr>
            <p:custDataLst>
              <p:tags r:id="rId2"/>
            </p:custDataLst>
          </p:nvPr>
        </p:nvGraphicFramePr>
        <p:xfrm>
          <a:off x="1812290" y="2617470"/>
          <a:ext cx="5415915" cy="424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915"/>
              </a:tblGrid>
              <a:tr h="4240530">
                <a:tc>
                  <a:txBody>
                    <a:bodyPr/>
                    <a:p>
                      <a:pPr lv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METHODS 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BAGGING: Reduces variance by training multiple models on different subsets of data.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BOOSTING: This process will help in boosting the performance of the last classifiers.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STACKING: Combines classifiers to find an improved model.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24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9420" y="285750"/>
            <a:ext cx="7075170" cy="1325880"/>
          </a:xfrm>
        </p:spPr>
        <p:txBody>
          <a:bodyPr/>
          <a:lstStyle/>
          <a:p>
            <a:r>
              <a:rPr lang="en-US" sz="4800" b="1" i="0">
                <a:latin typeface="Arial Black" panose="020B0A04020102020204" charset="0"/>
                <a:cs typeface="Arial Black" panose="020B0A04020102020204" charset="0"/>
                <a:sym typeface="+mn-ea"/>
              </a:rPr>
              <a:t>DRAWBACKS</a:t>
            </a:r>
            <a:endParaRPr lang="en-US" sz="4800" b="1" i="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45185" y="1668145"/>
            <a:ext cx="10786745" cy="4515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1567180" y="2176145"/>
          <a:ext cx="271081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0815"/>
              </a:tblGrid>
              <a:tr h="1337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High false positives</a:t>
                      </a:r>
                      <a:endParaRPr lang="en-US" sz="28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 altLang="en-US" sz="28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/>
          <p:nvPr>
            <p:custDataLst>
              <p:tags r:id="rId2"/>
            </p:custDataLst>
          </p:nvPr>
        </p:nvGraphicFramePr>
        <p:xfrm>
          <a:off x="4730750" y="2176780"/>
          <a:ext cx="2642235" cy="1336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35"/>
              </a:tblGrid>
              <a:tr h="1336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High False Negatives (Missed Fraud)</a:t>
                      </a:r>
                      <a:endParaRPr lang="en-US" alt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/>
          <p:nvPr>
            <p:custDataLst>
              <p:tags r:id="rId3"/>
            </p:custDataLst>
          </p:nvPr>
        </p:nvGraphicFramePr>
        <p:xfrm>
          <a:off x="7807325" y="2176145"/>
          <a:ext cx="295084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0845"/>
              </a:tblGrid>
              <a:tr h="1371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Lack </a:t>
                      </a:r>
                      <a:r>
                        <a:rPr lang="en-US" sz="2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of explainability</a:t>
                      </a:r>
                      <a:endParaRPr lang="en-US" sz="28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 altLang="en-US" sz="28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>
            <p:custDataLst>
              <p:tags r:id="rId4"/>
            </p:custDataLst>
          </p:nvPr>
        </p:nvGraphicFramePr>
        <p:xfrm>
          <a:off x="1567815" y="4185920"/>
          <a:ext cx="2710180" cy="125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0180"/>
              </a:tblGrid>
              <a:tr h="12503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Data privacy and Security Risks</a:t>
                      </a:r>
                      <a:endParaRPr 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/>
          <p:nvPr>
            <p:custDataLst>
              <p:tags r:id="rId5"/>
            </p:custDataLst>
          </p:nvPr>
        </p:nvGraphicFramePr>
        <p:xfrm>
          <a:off x="4730750" y="4159250"/>
          <a:ext cx="2642235" cy="127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35"/>
              </a:tblGrid>
              <a:tr h="1276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Scalability Issues</a:t>
                      </a:r>
                      <a:endParaRPr 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Text Box 17"/>
          <p:cNvSpPr txBox="1"/>
          <p:nvPr/>
        </p:nvSpPr>
        <p:spPr>
          <a:xfrm>
            <a:off x="7894955" y="4250690"/>
            <a:ext cx="215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  <p:graphicFrame>
        <p:nvGraphicFramePr>
          <p:cNvPr id="19" name="Table 18"/>
          <p:cNvGraphicFramePr/>
          <p:nvPr>
            <p:custDataLst>
              <p:tags r:id="rId6"/>
            </p:custDataLst>
          </p:nvPr>
        </p:nvGraphicFramePr>
        <p:xfrm>
          <a:off x="7825105" y="4186555"/>
          <a:ext cx="293941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415"/>
              </a:tblGrid>
              <a:tr h="12496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Risk of overfitting</a:t>
                      </a:r>
                      <a:endParaRPr lang="en-US" altLang="en-US" sz="24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8670" y="182880"/>
            <a:ext cx="8245475" cy="784225"/>
          </a:xfrm>
        </p:spPr>
        <p:txBody>
          <a:bodyPr>
            <a:normAutofit fontScale="90000"/>
          </a:bodyPr>
          <a:lstStyle/>
          <a:p>
            <a:r>
              <a:rPr lang="en-US" sz="5335" b="1" i="0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PROPOSED SYSTEM</a:t>
            </a:r>
            <a:endParaRPr lang="en-US" sz="5335" b="1" i="0" dirty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23815" y="1521460"/>
            <a:ext cx="6573520" cy="4330065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charset="0"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proposed system aims to improve the accuracy, efficiency, and robustness of fraud detection by combining multiple machine learning models through Ensemble Learning.</a:t>
            </a:r>
            <a:endParaRPr lang="en-US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charset="0"/>
              <a:buChar char="Ø"/>
            </a:pPr>
            <a:endParaRPr lang="en-US" sz="40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</a:fld>
            <a:endParaRPr lang="en-US" dirty="0"/>
          </a:p>
        </p:txBody>
      </p:sp>
      <p:pic>
        <p:nvPicPr>
          <p:cNvPr id="8" name="Picture 7" descr="Understanding CVV2 Codes: Protecting Card Payment Transactions"/>
          <p:cNvPicPr>
            <a:picLocks noChangeAspect="1"/>
          </p:cNvPicPr>
          <p:nvPr/>
        </p:nvPicPr>
        <p:blipFill>
          <a:blip r:embed="rId1"/>
          <a:srcRect l="5012" r="9195"/>
          <a:stretch>
            <a:fillRect/>
          </a:stretch>
        </p:blipFill>
        <p:spPr>
          <a:xfrm>
            <a:off x="234950" y="1202055"/>
            <a:ext cx="4680585" cy="49758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25"/>
          <p:cNvSpPr txBox="1"/>
          <p:nvPr/>
        </p:nvSpPr>
        <p:spPr>
          <a:xfrm>
            <a:off x="822325" y="205740"/>
            <a:ext cx="106489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b="1" cap="all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ADVANTAGES OF PROPOSED SYSTEM</a:t>
            </a:r>
            <a:endParaRPr lang="en-US" altLang="en-US" sz="4400" b="1" cap="all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4107815" y="1531620"/>
            <a:ext cx="4798695" cy="512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29" name="Table 28"/>
          <p:cNvGraphicFramePr/>
          <p:nvPr>
            <p:custDataLst>
              <p:tags r:id="rId1"/>
            </p:custDataLst>
          </p:nvPr>
        </p:nvGraphicFramePr>
        <p:xfrm>
          <a:off x="4970145" y="1531620"/>
          <a:ext cx="5392420" cy="208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420"/>
              </a:tblGrid>
              <a:tr h="2087880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" name="Picture 29" descr="9,100+ Credit Card Fraud Stock Photos, Pictures &amp; Royalty-Free Images -  iStock | Identity theft, Credit card, Credit card security"/>
          <p:cNvPicPr>
            <a:picLocks noChangeAspect="1"/>
          </p:cNvPicPr>
          <p:nvPr/>
        </p:nvPicPr>
        <p:blipFill>
          <a:blip r:embed="rId2"/>
          <a:srcRect t="10252" b="14748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195580" y="217170"/>
            <a:ext cx="11788775" cy="920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400" b="1" cap="all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ADVANTAGES OF PROPOSED SYSTEM</a:t>
            </a:r>
            <a:endParaRPr lang="en-US" sz="4400" b="1" cap="all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en-US" sz="4400" b="1" cap="all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998595" y="1862455"/>
            <a:ext cx="4067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30" y="1684655"/>
            <a:ext cx="5072380" cy="45504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42*72"/>
  <p:tag name="TABLE_ENDDRAG_RECT" val="42*151*642*72"/>
</p:tagLst>
</file>

<file path=ppt/tags/tag10.xml><?xml version="1.0" encoding="utf-8"?>
<p:tagLst xmlns:p="http://schemas.openxmlformats.org/presentationml/2006/main">
  <p:tag name="TABLE_ENDDRAG_ORIGIN_RECT" val="208*100"/>
  <p:tag name="TABLE_ENDDRAG_RECT" val="372*327*208*100"/>
</p:tagLst>
</file>

<file path=ppt/tags/tag11.xml><?xml version="1.0" encoding="utf-8"?>
<p:tagLst xmlns:p="http://schemas.openxmlformats.org/presentationml/2006/main">
  <p:tag name="TABLE_ENDDRAG_ORIGIN_RECT" val="231*98"/>
  <p:tag name="TABLE_ENDDRAG_RECT" val="616*329*231*98"/>
</p:tagLst>
</file>

<file path=ppt/tags/tag12.xml><?xml version="1.0" encoding="utf-8"?>
<p:tagLst xmlns:p="http://schemas.openxmlformats.org/presentationml/2006/main">
  <p:tag name="TABLE_ENDDRAG_ORIGIN_RECT" val="424*164"/>
  <p:tag name="TABLE_ENDDRAG_RECT" val="391*120*424*164"/>
</p:tagLst>
</file>

<file path=ppt/tags/tag13.xml><?xml version="1.0" encoding="utf-8"?>
<p:tagLst xmlns:p="http://schemas.openxmlformats.org/presentationml/2006/main">
  <p:tag name="TABLE_ENDDRAG_ORIGIN_RECT" val="486*476"/>
  <p:tag name="TABLE_ENDDRAG_RECT" val="9*66*486*476"/>
  <p:tag name="TABLE_AUTOADJUST_FLAG" val="1"/>
</p:tagLst>
</file>

<file path=ppt/tags/tag14.xml><?xml version="1.0" encoding="utf-8"?>
<p:tagLst xmlns:p="http://schemas.openxmlformats.org/presentationml/2006/main">
  <p:tag name="TABLE_ENDDRAG_ORIGIN_RECT" val="460*479"/>
  <p:tag name="TABLE_ENDDRAG_RECT" val="506*53*460*479"/>
  <p:tag name="TABLE_AUTOADJUST_FLAG" val="1"/>
</p:tagLst>
</file>

<file path=ppt/tags/tag2.xml><?xml version="1.0" encoding="utf-8"?>
<p:tagLst xmlns:p="http://schemas.openxmlformats.org/presentationml/2006/main">
  <p:tag name="TABLE_ENDDRAG_ORIGIN_RECT" val="666*72"/>
  <p:tag name="TABLE_ENDDRAG_RECT" val="97*225*666*72"/>
</p:tagLst>
</file>

<file path=ppt/tags/tag3.xml><?xml version="1.0" encoding="utf-8"?>
<p:tagLst xmlns:p="http://schemas.openxmlformats.org/presentationml/2006/main">
  <p:tag name="TABLE_ENDDRAG_ORIGIN_RECT" val="701*77"/>
  <p:tag name="TABLE_ENDDRAG_RECT" val="164*300*701*77"/>
</p:tagLst>
</file>

<file path=ppt/tags/tag4.xml><?xml version="1.0" encoding="utf-8"?>
<p:tagLst xmlns:p="http://schemas.openxmlformats.org/presentationml/2006/main">
  <p:tag name="TABLE_ENDDRAG_ORIGIN_RECT" val="720*85"/>
  <p:tag name="TABLE_ENDDRAG_RECT" val="222*394*720*85"/>
</p:tagLst>
</file>

<file path=ppt/tags/tag5.xml><?xml version="1.0" encoding="utf-8"?>
<p:tagLst xmlns:p="http://schemas.openxmlformats.org/presentationml/2006/main">
  <p:tag name="TABLE_ENDDRAG_ORIGIN_RECT" val="426*329"/>
  <p:tag name="TABLE_ENDDRAG_RECT" val="142*210*426*329"/>
</p:tagLst>
</file>

<file path=ppt/tags/tag6.xml><?xml version="1.0" encoding="utf-8"?>
<p:tagLst xmlns:p="http://schemas.openxmlformats.org/presentationml/2006/main">
  <p:tag name="TABLE_ENDDRAG_ORIGIN_RECT" val="213*108"/>
  <p:tag name="TABLE_ENDDRAG_RECT" val="123*171*213*108"/>
</p:tagLst>
</file>

<file path=ppt/tags/tag7.xml><?xml version="1.0" encoding="utf-8"?>
<p:tagLst xmlns:p="http://schemas.openxmlformats.org/presentationml/2006/main">
  <p:tag name="TABLE_ENDDRAG_ORIGIN_RECT" val="208*105"/>
  <p:tag name="TABLE_ENDDRAG_RECT" val="372*171*208*105"/>
</p:tagLst>
</file>

<file path=ppt/tags/tag8.xml><?xml version="1.0" encoding="utf-8"?>
<p:tagLst xmlns:p="http://schemas.openxmlformats.org/presentationml/2006/main">
  <p:tag name="TABLE_ENDDRAG_ORIGIN_RECT" val="232*105"/>
  <p:tag name="TABLE_ENDDRAG_RECT" val="614*171*232*105"/>
</p:tagLst>
</file>

<file path=ppt/tags/tag9.xml><?xml version="1.0" encoding="utf-8"?>
<p:tagLst xmlns:p="http://schemas.openxmlformats.org/presentationml/2006/main">
  <p:tag name="TABLE_ENDDRAG_ORIGIN_RECT" val="213*98"/>
  <p:tag name="TABLE_ENDDRAG_RECT" val="123*329*213*98"/>
</p:tagLst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5.xml><?xml version="1.0" encoding="utf-8"?>
<ds:datastoreItem xmlns:ds="http://schemas.openxmlformats.org/officeDocument/2006/customXml" ds:itemID="{35E5DDD7-51B5-4930-B64B-01C58CE538D4}">
  <ds:schemaRefs/>
</ds:datastoreItem>
</file>

<file path=customXml/itemProps16.xml><?xml version="1.0" encoding="utf-8"?>
<ds:datastoreItem xmlns:ds="http://schemas.openxmlformats.org/officeDocument/2006/customXml" ds:itemID="{46563CEF-D140-44C5-9563-E20FF9496DCB}">
  <ds:schemaRefs/>
</ds:datastoreItem>
</file>

<file path=customXml/itemProps17.xml><?xml version="1.0" encoding="utf-8"?>
<ds:datastoreItem xmlns:ds="http://schemas.openxmlformats.org/officeDocument/2006/customXml" ds:itemID="{82D62371-ADEA-418E-8E24-008BFB84686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TM89080264</Template>
  <TotalTime>0</TotalTime>
  <Words>7885</Words>
  <Application>WPS Slides</Application>
  <PresentationFormat>Widescreen</PresentationFormat>
  <Paragraphs>395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Arial</vt:lpstr>
      <vt:lpstr>SimSun</vt:lpstr>
      <vt:lpstr>Wingdings</vt:lpstr>
      <vt:lpstr>Times New Roman</vt:lpstr>
      <vt:lpstr>Arial Black (Headings)</vt:lpstr>
      <vt:lpstr>Arial Black</vt:lpstr>
      <vt:lpstr>Wingdings</vt:lpstr>
      <vt:lpstr>Calibri</vt:lpstr>
      <vt:lpstr>Arial</vt:lpstr>
      <vt:lpstr>Century Gothic</vt:lpstr>
      <vt:lpstr>Microsoft YaHei</vt:lpstr>
      <vt:lpstr>Arial Unicode MS</vt:lpstr>
      <vt:lpstr>Elephant</vt:lpstr>
      <vt:lpstr>Segoe Print</vt:lpstr>
      <vt:lpstr>Canva Sans</vt:lpstr>
      <vt:lpstr>Arial Black</vt:lpstr>
      <vt:lpstr>Yu Gothic UI</vt:lpstr>
      <vt:lpstr>Brush</vt:lpstr>
      <vt:lpstr>           SRI SAI INSTITUTE OF  TECHNOLOGY &amp; SCIENCE                     Approved by AICTE Delhi,Accredited by NAAC &amp; Affiliated to                           JNTUA,Ananthapur,Rayachoty,Annamayya dist-516270 AP.</vt:lpstr>
      <vt:lpstr>IDENTIFYING FRAUDULENT CREDIT CARD TRANSACTIONS USING ENSEMBLE LEARNING</vt:lpstr>
      <vt:lpstr>CONTENTS </vt:lpstr>
      <vt:lpstr>ABSTRACT</vt:lpstr>
      <vt:lpstr>INTRODUCTION</vt:lpstr>
      <vt:lpstr>EXISTING SYSTEM</vt:lpstr>
      <vt:lpstr>DRAWBACKS</vt:lpstr>
      <vt:lpstr>PROPOSED SYSTEM</vt:lpstr>
      <vt:lpstr>PowerPoint 演示文稿</vt:lpstr>
      <vt:lpstr>PowerPoint 演示文稿</vt:lpstr>
      <vt:lpstr>PowerPoint 演示文稿</vt:lpstr>
      <vt:lpstr>SUPPORT VECTOR MACHINE(SVM)</vt:lpstr>
      <vt:lpstr>RANDOM FOREST CLASSIFIER</vt:lpstr>
      <vt:lpstr>GRADIENT BOOSTING CLASSIFIER</vt:lpstr>
      <vt:lpstr>CODE SNIPPET</vt:lpstr>
      <vt:lpstr>MODULES</vt:lpstr>
      <vt:lpstr>PowerPoint 演示文稿</vt:lpstr>
      <vt:lpstr>SEQUENCE DIAGRAM</vt:lpstr>
      <vt:lpstr>SYSTEM IMPLEMENTATION</vt:lpstr>
      <vt:lpstr>TECH STACK</vt:lpstr>
      <vt:lpstr>HTML</vt:lpstr>
      <vt:lpstr>PowerPoint 演示文稿</vt:lpstr>
      <vt:lpstr>TESTING</vt:lpstr>
      <vt:lpstr>PowerPoint 演示文稿</vt:lpstr>
      <vt:lpstr>PROJECT SCREENSHOT</vt:lpstr>
      <vt:lpstr>PROJECT SCREENSHOT</vt:lpstr>
      <vt:lpstr>PROJECT SCREENSHOT</vt:lpstr>
      <vt:lpstr>PROJECT SCREENSHOT</vt:lpstr>
      <vt:lpstr>PROJECT SCREENSHOT</vt:lpstr>
      <vt:lpstr>PROJECT SCREENSHOT</vt:lpstr>
      <vt:lpstr>PROJECT SCREENSHOT</vt:lpstr>
      <vt:lpstr>PowerPoint 演示文稿</vt:lpstr>
      <vt:lpstr>PowerPoint 演示文稿</vt:lpstr>
      <vt:lpstr>PROJECT SCREENSHOT</vt:lpstr>
      <vt:lpstr>PROJECT SCREENSHOT</vt:lpstr>
      <vt:lpstr>PowerPoint 演示文稿</vt:lpstr>
      <vt:lpstr>PROJECT SCREENSHOT</vt:lpstr>
      <vt:lpstr>PowerPoint 演示文稿</vt:lpstr>
      <vt:lpstr>PROJECT SCREENSHOT</vt:lpstr>
      <vt:lpstr>CONCLUSION</vt:lpstr>
      <vt:lpstr>FUTURE ENHANCEMENT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Aneesha Syed</cp:lastModifiedBy>
  <cp:revision>22</cp:revision>
  <dcterms:created xsi:type="dcterms:W3CDTF">2020-09-01T21:14:00Z</dcterms:created>
  <dcterms:modified xsi:type="dcterms:W3CDTF">2025-04-22T01:22:22Z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EAE077029E10420F9D079996C1C2EE1B_13</vt:lpwstr>
  </property>
  <property fmtid="{D5CDD505-2E9C-101B-9397-08002B2CF9AE}" pid="4" name="KSOProductBuildVer">
    <vt:lpwstr>2057-12.2.0.20796</vt:lpwstr>
  </property>
</Properties>
</file>